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92" r:id="rId5"/>
    <p:sldId id="275" r:id="rId6"/>
    <p:sldId id="276" r:id="rId7"/>
    <p:sldId id="305" r:id="rId8"/>
    <p:sldId id="293" r:id="rId9"/>
    <p:sldId id="284" r:id="rId10"/>
    <p:sldId id="308" r:id="rId11"/>
    <p:sldId id="295" r:id="rId12"/>
    <p:sldId id="296" r:id="rId13"/>
    <p:sldId id="303" r:id="rId14"/>
    <p:sldId id="299" r:id="rId15"/>
    <p:sldId id="300" r:id="rId16"/>
    <p:sldId id="298" r:id="rId17"/>
    <p:sldId id="301" r:id="rId18"/>
    <p:sldId id="297" r:id="rId19"/>
    <p:sldId id="304" r:id="rId20"/>
    <p:sldId id="306" r:id="rId21"/>
    <p:sldId id="307" r:id="rId22"/>
    <p:sldId id="288" r:id="rId23"/>
    <p:sldId id="289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6992"/>
    <a:srgbClr val="AEC2D8"/>
    <a:srgbClr val="98432A"/>
    <a:srgbClr val="D84400"/>
    <a:srgbClr val="44678D"/>
    <a:srgbClr val="263E5A"/>
    <a:srgbClr val="D6E0EB"/>
    <a:srgbClr val="728DA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634"/>
  </p:normalViewPr>
  <p:slideViewPr>
    <p:cSldViewPr snapToGrid="0" showGuides="1">
      <p:cViewPr>
        <p:scale>
          <a:sx n="78" d="100"/>
          <a:sy n="78" d="100"/>
        </p:scale>
        <p:origin x="878" y="13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weekruthi Balivada" userId="cd79bc4c9e81cc90" providerId="LiveId" clId="{76F423B3-8BA1-4AB9-A772-2A4CE7E49CD0}"/>
    <pc:docChg chg="custSel addSld modSld sldOrd">
      <pc:chgData name="Sweekruthi Balivada" userId="cd79bc4c9e81cc90" providerId="LiveId" clId="{76F423B3-8BA1-4AB9-A772-2A4CE7E49CD0}" dt="2023-05-10T04:35:49.748" v="524" actId="1076"/>
      <pc:docMkLst>
        <pc:docMk/>
      </pc:docMkLst>
      <pc:sldChg chg="delSp modSp mod delAnim modAnim">
        <pc:chgData name="Sweekruthi Balivada" userId="cd79bc4c9e81cc90" providerId="LiveId" clId="{76F423B3-8BA1-4AB9-A772-2A4CE7E49CD0}" dt="2023-05-03T00:00:53.450" v="484"/>
        <pc:sldMkLst>
          <pc:docMk/>
          <pc:sldMk cId="77554804" sldId="276"/>
        </pc:sldMkLst>
        <pc:spChg chg="del mod">
          <ac:chgData name="Sweekruthi Balivada" userId="cd79bc4c9e81cc90" providerId="LiveId" clId="{76F423B3-8BA1-4AB9-A772-2A4CE7E49CD0}" dt="2023-05-03T00:00:09.801" v="481" actId="478"/>
          <ac:spMkLst>
            <pc:docMk/>
            <pc:sldMk cId="77554804" sldId="276"/>
            <ac:spMk id="6" creationId="{D91FB993-29E1-3DBD-8335-7970016F8DE7}"/>
          </ac:spMkLst>
        </pc:spChg>
      </pc:sldChg>
      <pc:sldChg chg="modSp">
        <pc:chgData name="Sweekruthi Balivada" userId="cd79bc4c9e81cc90" providerId="LiveId" clId="{76F423B3-8BA1-4AB9-A772-2A4CE7E49CD0}" dt="2023-05-03T00:03:11.290" v="485" actId="20577"/>
        <pc:sldMkLst>
          <pc:docMk/>
          <pc:sldMk cId="2624021206" sldId="284"/>
        </pc:sldMkLst>
        <pc:spChg chg="mod">
          <ac:chgData name="Sweekruthi Balivada" userId="cd79bc4c9e81cc90" providerId="LiveId" clId="{76F423B3-8BA1-4AB9-A772-2A4CE7E49CD0}" dt="2023-05-03T00:03:11.290" v="485" actId="20577"/>
          <ac:spMkLst>
            <pc:docMk/>
            <pc:sldMk cId="2624021206" sldId="284"/>
            <ac:spMk id="38" creationId="{478CB64C-71AF-6B72-8069-000DD250502E}"/>
          </ac:spMkLst>
        </pc:spChg>
      </pc:sldChg>
      <pc:sldChg chg="modSp mod modAnim">
        <pc:chgData name="Sweekruthi Balivada" userId="cd79bc4c9e81cc90" providerId="LiveId" clId="{76F423B3-8BA1-4AB9-A772-2A4CE7E49CD0}" dt="2023-05-03T00:28:37.480" v="490" actId="1076"/>
        <pc:sldMkLst>
          <pc:docMk/>
          <pc:sldMk cId="4157533387" sldId="288"/>
        </pc:sldMkLst>
        <pc:spChg chg="mod">
          <ac:chgData name="Sweekruthi Balivada" userId="cd79bc4c9e81cc90" providerId="LiveId" clId="{76F423B3-8BA1-4AB9-A772-2A4CE7E49CD0}" dt="2023-05-03T00:28:37.480" v="490" actId="1076"/>
          <ac:spMkLst>
            <pc:docMk/>
            <pc:sldMk cId="4157533387" sldId="288"/>
            <ac:spMk id="6" creationId="{4EFA9173-F892-5C7D-99AF-4C5FFB1532B4}"/>
          </ac:spMkLst>
        </pc:spChg>
        <pc:spChg chg="mod">
          <ac:chgData name="Sweekruthi Balivada" userId="cd79bc4c9e81cc90" providerId="LiveId" clId="{76F423B3-8BA1-4AB9-A772-2A4CE7E49CD0}" dt="2023-05-02T23:17:39.740" v="152" actId="20577"/>
          <ac:spMkLst>
            <pc:docMk/>
            <pc:sldMk cId="4157533387" sldId="288"/>
            <ac:spMk id="29" creationId="{52FD53DB-CD39-2575-F8BA-63488E81091E}"/>
          </ac:spMkLst>
        </pc:spChg>
      </pc:sldChg>
      <pc:sldChg chg="modSp mod modAnim">
        <pc:chgData name="Sweekruthi Balivada" userId="cd79bc4c9e81cc90" providerId="LiveId" clId="{76F423B3-8BA1-4AB9-A772-2A4CE7E49CD0}" dt="2023-05-03T00:59:43.171" v="498"/>
        <pc:sldMkLst>
          <pc:docMk/>
          <pc:sldMk cId="2519727083" sldId="295"/>
        </pc:sldMkLst>
        <pc:spChg chg="mod">
          <ac:chgData name="Sweekruthi Balivada" userId="cd79bc4c9e81cc90" providerId="LiveId" clId="{76F423B3-8BA1-4AB9-A772-2A4CE7E49CD0}" dt="2023-05-02T23:10:24.095" v="1" actId="1076"/>
          <ac:spMkLst>
            <pc:docMk/>
            <pc:sldMk cId="2519727083" sldId="295"/>
            <ac:spMk id="11" creationId="{DC774673-50D8-2D6F-C339-6E4B0A126B06}"/>
          </ac:spMkLst>
        </pc:spChg>
      </pc:sldChg>
      <pc:sldChg chg="addSp delSp modSp mod delAnim modAnim">
        <pc:chgData name="Sweekruthi Balivada" userId="cd79bc4c9e81cc90" providerId="LiveId" clId="{76F423B3-8BA1-4AB9-A772-2A4CE7E49CD0}" dt="2023-05-10T04:32:41.632" v="518" actId="14100"/>
        <pc:sldMkLst>
          <pc:docMk/>
          <pc:sldMk cId="1783076174" sldId="297"/>
        </pc:sldMkLst>
        <pc:picChg chg="del">
          <ac:chgData name="Sweekruthi Balivada" userId="cd79bc4c9e81cc90" providerId="LiveId" clId="{76F423B3-8BA1-4AB9-A772-2A4CE7E49CD0}" dt="2023-05-02T23:39:11.781" v="158" actId="478"/>
          <ac:picMkLst>
            <pc:docMk/>
            <pc:sldMk cId="1783076174" sldId="297"/>
            <ac:picMk id="3" creationId="{874FCE4C-2A06-05F1-754C-F3E8FA6D2DF2}"/>
          </ac:picMkLst>
        </pc:picChg>
        <pc:picChg chg="add del mod">
          <ac:chgData name="Sweekruthi Balivada" userId="cd79bc4c9e81cc90" providerId="LiveId" clId="{76F423B3-8BA1-4AB9-A772-2A4CE7E49CD0}" dt="2023-05-10T04:32:30.861" v="514" actId="478"/>
          <ac:picMkLst>
            <pc:docMk/>
            <pc:sldMk cId="1783076174" sldId="297"/>
            <ac:picMk id="3" creationId="{95FB9868-D0F4-838A-6505-2605FC4588EE}"/>
          </ac:picMkLst>
        </pc:picChg>
        <pc:picChg chg="add del mod">
          <ac:chgData name="Sweekruthi Balivada" userId="cd79bc4c9e81cc90" providerId="LiveId" clId="{76F423B3-8BA1-4AB9-A772-2A4CE7E49CD0}" dt="2023-05-02T23:40:57.971" v="162" actId="478"/>
          <ac:picMkLst>
            <pc:docMk/>
            <pc:sldMk cId="1783076174" sldId="297"/>
            <ac:picMk id="4" creationId="{290C0509-4263-7308-CDAB-161ACE532B97}"/>
          </ac:picMkLst>
        </pc:picChg>
        <pc:picChg chg="add del mod">
          <ac:chgData name="Sweekruthi Balivada" userId="cd79bc4c9e81cc90" providerId="LiveId" clId="{76F423B3-8BA1-4AB9-A772-2A4CE7E49CD0}" dt="2023-05-03T00:35:55.316" v="491" actId="478"/>
          <ac:picMkLst>
            <pc:docMk/>
            <pc:sldMk cId="1783076174" sldId="297"/>
            <ac:picMk id="7" creationId="{26A6B273-53DE-9BE8-AAFA-952CD07992B7}"/>
          </ac:picMkLst>
        </pc:picChg>
        <pc:picChg chg="add mod">
          <ac:chgData name="Sweekruthi Balivada" userId="cd79bc4c9e81cc90" providerId="LiveId" clId="{76F423B3-8BA1-4AB9-A772-2A4CE7E49CD0}" dt="2023-05-10T04:32:41.632" v="518" actId="14100"/>
          <ac:picMkLst>
            <pc:docMk/>
            <pc:sldMk cId="1783076174" sldId="297"/>
            <ac:picMk id="1026" creationId="{F484CBE9-CEE9-1696-397F-608AA7F4A821}"/>
          </ac:picMkLst>
        </pc:picChg>
      </pc:sldChg>
      <pc:sldChg chg="modSp mod">
        <pc:chgData name="Sweekruthi Balivada" userId="cd79bc4c9e81cc90" providerId="LiveId" clId="{76F423B3-8BA1-4AB9-A772-2A4CE7E49CD0}" dt="2023-05-10T00:25:35.345" v="513" actId="14100"/>
        <pc:sldMkLst>
          <pc:docMk/>
          <pc:sldMk cId="2336064778" sldId="298"/>
        </pc:sldMkLst>
        <pc:picChg chg="mod">
          <ac:chgData name="Sweekruthi Balivada" userId="cd79bc4c9e81cc90" providerId="LiveId" clId="{76F423B3-8BA1-4AB9-A772-2A4CE7E49CD0}" dt="2023-05-10T00:25:35.345" v="513" actId="14100"/>
          <ac:picMkLst>
            <pc:docMk/>
            <pc:sldMk cId="2336064778" sldId="298"/>
            <ac:picMk id="8" creationId="{6058F641-4AA9-AE01-818D-99668AB8212C}"/>
          </ac:picMkLst>
        </pc:picChg>
      </pc:sldChg>
      <pc:sldChg chg="addSp delSp modSp mod ord delAnim">
        <pc:chgData name="Sweekruthi Balivada" userId="cd79bc4c9e81cc90" providerId="LiveId" clId="{76F423B3-8BA1-4AB9-A772-2A4CE7E49CD0}" dt="2023-05-10T04:35:49.748" v="524" actId="1076"/>
        <pc:sldMkLst>
          <pc:docMk/>
          <pc:sldMk cId="2430491740" sldId="299"/>
        </pc:sldMkLst>
        <pc:picChg chg="del">
          <ac:chgData name="Sweekruthi Balivada" userId="cd79bc4c9e81cc90" providerId="LiveId" clId="{76F423B3-8BA1-4AB9-A772-2A4CE7E49CD0}" dt="2023-05-10T04:34:41.567" v="519" actId="478"/>
          <ac:picMkLst>
            <pc:docMk/>
            <pc:sldMk cId="2430491740" sldId="299"/>
            <ac:picMk id="3" creationId="{8004B155-757A-F7F3-81FE-7B99759FC77B}"/>
          </ac:picMkLst>
        </pc:picChg>
        <pc:picChg chg="add mod">
          <ac:chgData name="Sweekruthi Balivada" userId="cd79bc4c9e81cc90" providerId="LiveId" clId="{76F423B3-8BA1-4AB9-A772-2A4CE7E49CD0}" dt="2023-05-10T04:35:49.748" v="524" actId="1076"/>
          <ac:picMkLst>
            <pc:docMk/>
            <pc:sldMk cId="2430491740" sldId="299"/>
            <ac:picMk id="6" creationId="{F6E62BA9-CD80-8E9F-E207-059F1DEC732C}"/>
          </ac:picMkLst>
        </pc:picChg>
      </pc:sldChg>
      <pc:sldChg chg="modSp modAnim">
        <pc:chgData name="Sweekruthi Balivada" userId="cd79bc4c9e81cc90" providerId="LiveId" clId="{76F423B3-8BA1-4AB9-A772-2A4CE7E49CD0}" dt="2023-05-03T02:17:08.655" v="512" actId="20577"/>
        <pc:sldMkLst>
          <pc:docMk/>
          <pc:sldMk cId="3299269786" sldId="300"/>
        </pc:sldMkLst>
        <pc:spChg chg="mod">
          <ac:chgData name="Sweekruthi Balivada" userId="cd79bc4c9e81cc90" providerId="LiveId" clId="{76F423B3-8BA1-4AB9-A772-2A4CE7E49CD0}" dt="2023-05-03T02:17:08.655" v="512" actId="20577"/>
          <ac:spMkLst>
            <pc:docMk/>
            <pc:sldMk cId="3299269786" sldId="300"/>
            <ac:spMk id="13" creationId="{DEB5763E-8BC0-F6C3-3814-6649A828C000}"/>
          </ac:spMkLst>
        </pc:spChg>
      </pc:sldChg>
      <pc:sldChg chg="modAnim">
        <pc:chgData name="Sweekruthi Balivada" userId="cd79bc4c9e81cc90" providerId="LiveId" clId="{76F423B3-8BA1-4AB9-A772-2A4CE7E49CD0}" dt="2023-05-03T01:00:46.956" v="504"/>
        <pc:sldMkLst>
          <pc:docMk/>
          <pc:sldMk cId="2252469659" sldId="301"/>
        </pc:sldMkLst>
      </pc:sldChg>
      <pc:sldChg chg="modAnim">
        <pc:chgData name="Sweekruthi Balivada" userId="cd79bc4c9e81cc90" providerId="LiveId" clId="{76F423B3-8BA1-4AB9-A772-2A4CE7E49CD0}" dt="2023-05-03T00:59:53.535" v="499"/>
        <pc:sldMkLst>
          <pc:docMk/>
          <pc:sldMk cId="4101981928" sldId="303"/>
        </pc:sldMkLst>
      </pc:sldChg>
      <pc:sldChg chg="modSp mod modAnim">
        <pc:chgData name="Sweekruthi Balivada" userId="cd79bc4c9e81cc90" providerId="LiveId" clId="{76F423B3-8BA1-4AB9-A772-2A4CE7E49CD0}" dt="2023-05-03T01:01:22.228" v="506"/>
        <pc:sldMkLst>
          <pc:docMk/>
          <pc:sldMk cId="1310104867" sldId="304"/>
        </pc:sldMkLst>
        <pc:spChg chg="mod">
          <ac:chgData name="Sweekruthi Balivada" userId="cd79bc4c9e81cc90" providerId="LiveId" clId="{76F423B3-8BA1-4AB9-A772-2A4CE7E49CD0}" dt="2023-05-02T23:47:19.165" v="168" actId="14100"/>
          <ac:spMkLst>
            <pc:docMk/>
            <pc:sldMk cId="1310104867" sldId="304"/>
            <ac:spMk id="13" creationId="{DEB5763E-8BC0-F6C3-3814-6649A828C000}"/>
          </ac:spMkLst>
        </pc:spChg>
        <pc:spChg chg="mod">
          <ac:chgData name="Sweekruthi Balivada" userId="cd79bc4c9e81cc90" providerId="LiveId" clId="{76F423B3-8BA1-4AB9-A772-2A4CE7E49CD0}" dt="2023-05-02T23:49:04.003" v="418" actId="14100"/>
          <ac:spMkLst>
            <pc:docMk/>
            <pc:sldMk cId="1310104867" sldId="304"/>
            <ac:spMk id="14" creationId="{C78180D0-1AB6-8416-0EB1-10648E1A6050}"/>
          </ac:spMkLst>
        </pc:spChg>
      </pc:sldChg>
      <pc:sldChg chg="addSp delSp modSp add mod delAnim">
        <pc:chgData name="Sweekruthi Balivada" userId="cd79bc4c9e81cc90" providerId="LiveId" clId="{76F423B3-8BA1-4AB9-A772-2A4CE7E49CD0}" dt="2023-05-03T00:03:19.971" v="487" actId="20577"/>
        <pc:sldMkLst>
          <pc:docMk/>
          <pc:sldMk cId="2680618487" sldId="308"/>
        </pc:sldMkLst>
        <pc:spChg chg="mod">
          <ac:chgData name="Sweekruthi Balivada" userId="cd79bc4c9e81cc90" providerId="LiveId" clId="{76F423B3-8BA1-4AB9-A772-2A4CE7E49CD0}" dt="2023-05-03T00:03:19.971" v="487" actId="20577"/>
          <ac:spMkLst>
            <pc:docMk/>
            <pc:sldMk cId="2680618487" sldId="308"/>
            <ac:spMk id="38" creationId="{478CB64C-71AF-6B72-8069-000DD250502E}"/>
          </ac:spMkLst>
        </pc:spChg>
        <pc:picChg chg="add mod">
          <ac:chgData name="Sweekruthi Balivada" userId="cd79bc4c9e81cc90" providerId="LiveId" clId="{76F423B3-8BA1-4AB9-A772-2A4CE7E49CD0}" dt="2023-05-02T23:14:36.211" v="6" actId="1076"/>
          <ac:picMkLst>
            <pc:docMk/>
            <pc:sldMk cId="2680618487" sldId="308"/>
            <ac:picMk id="3" creationId="{774217FB-8810-FCC5-19A8-5B6D3D818AF8}"/>
          </ac:picMkLst>
        </pc:picChg>
        <pc:picChg chg="del">
          <ac:chgData name="Sweekruthi Balivada" userId="cd79bc4c9e81cc90" providerId="LiveId" clId="{76F423B3-8BA1-4AB9-A772-2A4CE7E49CD0}" dt="2023-05-02T23:14:30.382" v="3" actId="478"/>
          <ac:picMkLst>
            <pc:docMk/>
            <pc:sldMk cId="2680618487" sldId="308"/>
            <ac:picMk id="6" creationId="{870A2F36-A5FC-5B9C-ECC0-0E9B985DDC9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jpg>
</file>

<file path=ppt/media/image19.jpg>
</file>

<file path=ppt/media/image2.jpg>
</file>

<file path=ppt/media/image20.jpg>
</file>

<file path=ppt/media/image3.gif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4331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283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105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9190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38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journals.sagepub.com/doi/pdf/10.1177/1477370809358018?casa_token=jnj1jU5vmeoAAAAA:PkTIpHEkwSB5vzjvQrzo2GNPVhdLYBqAsghuEEl1ySSltEAWA0_zAJkwactI7CUeEpqiyWH0F74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726" y="1665027"/>
            <a:ext cx="5254951" cy="2402005"/>
          </a:xfrm>
        </p:spPr>
        <p:txBody>
          <a:bodyPr/>
          <a:lstStyle/>
          <a:p>
            <a:r>
              <a:rPr lang="en-US" altLang="zh-CN" dirty="0"/>
              <a:t>A Cross-Country Region-wise Analysis of Adolescent Delinquency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TEAM-6</a:t>
            </a:r>
          </a:p>
        </p:txBody>
      </p:sp>
      <p:sp>
        <p:nvSpPr>
          <p:cNvPr id="10" name="Freeform: Shape 11">
            <a:extLst>
              <a:ext uri="{FF2B5EF4-FFF2-40B4-BE49-F238E27FC236}">
                <a16:creationId xmlns:a16="http://schemas.microsoft.com/office/drawing/2014/main" id="{01A79B69-242C-3AEB-4A42-7A606A54C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57505" y="838985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4" name="Freeform: Shape 11">
            <a:extLst>
              <a:ext uri="{FF2B5EF4-FFF2-40B4-BE49-F238E27FC236}">
                <a16:creationId xmlns:a16="http://schemas.microsoft.com/office/drawing/2014/main" id="{E5D4DE6D-89C8-6FFF-287D-3F3BAD416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74436" y="369491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4FCC640F-320A-97F2-694A-AEC62312C889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2"/>
          <a:srcRect l="31365" r="313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96FE97-5E27-FC36-5E3A-511A31E6C78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271609" y="707105"/>
            <a:ext cx="5162709" cy="1932399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MARKS: POINTS AND LINES, </a:t>
            </a:r>
          </a:p>
          <a:p>
            <a:pPr>
              <a:spcBef>
                <a:spcPts val="0"/>
              </a:spcBef>
            </a:pPr>
            <a:r>
              <a:rPr lang="en-US" dirty="0"/>
              <a:t>LINK : Connection</a:t>
            </a:r>
          </a:p>
          <a:p>
            <a:pPr>
              <a:spcBef>
                <a:spcPts val="0"/>
              </a:spcBef>
            </a:pPr>
            <a:r>
              <a:rPr lang="en-US" dirty="0"/>
              <a:t>CHANNEL : </a:t>
            </a:r>
          </a:p>
          <a:p>
            <a:pPr>
              <a:spcBef>
                <a:spcPts val="0"/>
              </a:spcBef>
            </a:pPr>
            <a:r>
              <a:rPr lang="en-US" dirty="0"/>
              <a:t>	1. X-POSITION</a:t>
            </a:r>
          </a:p>
          <a:p>
            <a:pPr>
              <a:spcBef>
                <a:spcPts val="0"/>
              </a:spcBef>
            </a:pPr>
            <a:r>
              <a:rPr lang="en-US" dirty="0"/>
              <a:t>	2. Y-POSITION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C774673-50D8-2D6F-C339-6E4B0A126B0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70442" y="2506680"/>
            <a:ext cx="6070003" cy="702443"/>
          </a:xfrm>
        </p:spPr>
        <p:txBody>
          <a:bodyPr/>
          <a:lstStyle/>
          <a:p>
            <a:r>
              <a:rPr lang="en-US" dirty="0"/>
              <a:t>WHY DID WE CHOOSE THESE MARKS AND CHANNELS?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E02E0C-26E8-8160-D35F-2398015C051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271606" y="4287523"/>
            <a:ext cx="5162709" cy="421399"/>
          </a:xfrm>
        </p:spPr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EB5763E-8BC0-F6C3-3814-6649A828C00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41950" y="2925938"/>
            <a:ext cx="6824359" cy="1184031"/>
          </a:xfrm>
        </p:spPr>
        <p:txBody>
          <a:bodyPr/>
          <a:lstStyle/>
          <a:p>
            <a:r>
              <a:rPr lang="en-US" dirty="0"/>
              <a:t>Marks: </a:t>
            </a:r>
          </a:p>
          <a:p>
            <a:pPr lvl="1"/>
            <a:r>
              <a:rPr lang="en-US" sz="1400" dirty="0"/>
              <a:t>Points - Number of delinquents at every age</a:t>
            </a:r>
          </a:p>
          <a:p>
            <a:pPr lvl="1"/>
            <a:r>
              <a:rPr lang="en-US" sz="1400" dirty="0"/>
              <a:t>Lines- Connection between age groups. </a:t>
            </a:r>
          </a:p>
          <a:p>
            <a:r>
              <a:rPr lang="en-US" dirty="0"/>
              <a:t>Channels: Position - Number of delinquents, Age group</a:t>
            </a:r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78180D0-1AB6-8416-0EB1-10648E1A605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271606" y="4679588"/>
            <a:ext cx="6511899" cy="1635938"/>
          </a:xfrm>
        </p:spPr>
        <p:txBody>
          <a:bodyPr/>
          <a:lstStyle/>
          <a:p>
            <a:r>
              <a:rPr lang="en-US" dirty="0"/>
              <a:t>Change in delinquencies over time </a:t>
            </a:r>
          </a:p>
          <a:p>
            <a:r>
              <a:rPr lang="en-US" dirty="0"/>
              <a:t>At age 11 and 14, the number of delinquents is negligible.</a:t>
            </a:r>
          </a:p>
          <a:p>
            <a:r>
              <a:rPr lang="en-US" dirty="0"/>
              <a:t>Peak in delinquencies at the age 12.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91" y="707105"/>
            <a:ext cx="4289448" cy="2277580"/>
          </a:xfrm>
        </p:spPr>
        <p:txBody>
          <a:bodyPr/>
          <a:lstStyle/>
          <a:p>
            <a:r>
              <a:rPr lang="en-US" dirty="0"/>
              <a:t>VISUALIZATION-2</a:t>
            </a:r>
            <a:br>
              <a:rPr lang="en-US" dirty="0"/>
            </a:br>
            <a:r>
              <a:rPr lang="en-US" dirty="0"/>
              <a:t>DETAIL</a:t>
            </a:r>
          </a:p>
        </p:txBody>
      </p:sp>
      <p:pic>
        <p:nvPicPr>
          <p:cNvPr id="192" name="Picture Placeholder 191" descr="Abacus with solid fill">
            <a:extLst>
              <a:ext uri="{FF2B5EF4-FFF2-40B4-BE49-F238E27FC236}">
                <a16:creationId xmlns:a16="http://schemas.microsoft.com/office/drawing/2014/main" id="{03D5E3D1-D423-EF5A-EE43-00CF1BD7FF63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182" r="5182"/>
          <a:stretch>
            <a:fillRect/>
          </a:stretch>
        </p:blipFill>
        <p:spPr>
          <a:xfrm>
            <a:off x="4762664" y="870081"/>
            <a:ext cx="507778" cy="565882"/>
          </a:xfrm>
        </p:spPr>
      </p:pic>
      <p:pic>
        <p:nvPicPr>
          <p:cNvPr id="194" name="Picture Placeholder 193" descr="Bar graph with upward trend with solid fill">
            <a:extLst>
              <a:ext uri="{FF2B5EF4-FFF2-40B4-BE49-F238E27FC236}">
                <a16:creationId xmlns:a16="http://schemas.microsoft.com/office/drawing/2014/main" id="{FAB9DE8A-4935-A3E0-0122-F76CDEAC29D1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661" r="2661"/>
          <a:stretch>
            <a:fillRect/>
          </a:stretch>
        </p:blipFill>
        <p:spPr>
          <a:xfrm>
            <a:off x="4735337" y="2414715"/>
            <a:ext cx="477686" cy="565882"/>
          </a:xfrm>
        </p:spPr>
      </p:pic>
      <p:pic>
        <p:nvPicPr>
          <p:cNvPr id="196" name="Picture Placeholder 195" descr="Link with solid fill">
            <a:extLst>
              <a:ext uri="{FF2B5EF4-FFF2-40B4-BE49-F238E27FC236}">
                <a16:creationId xmlns:a16="http://schemas.microsoft.com/office/drawing/2014/main" id="{B21D7164-3991-2960-0F80-CB302359CD8D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528" r="2528"/>
          <a:stretch>
            <a:fillRect/>
          </a:stretch>
        </p:blipFill>
        <p:spPr>
          <a:xfrm>
            <a:off x="4734172" y="4242290"/>
            <a:ext cx="536270" cy="565882"/>
          </a:xfrm>
        </p:spPr>
      </p:pic>
    </p:spTree>
    <p:extLst>
      <p:ext uri="{BB962C8B-B14F-4D97-AF65-F5344CB8AC3E}">
        <p14:creationId xmlns:p14="http://schemas.microsoft.com/office/powerpoint/2010/main" val="410198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allAtOnce"/>
      <p:bldP spid="11" grpId="0" build="p"/>
      <p:bldP spid="12" grpId="0" build="p"/>
      <p:bldP spid="13" grpId="0" build="allAtOnce"/>
      <p:bldP spid="14" grpId="0" build="allAtOnce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>
            <a:extLst>
              <a:ext uri="{FF2B5EF4-FFF2-40B4-BE49-F238E27FC236}">
                <a16:creationId xmlns:a16="http://schemas.microsoft.com/office/drawing/2014/main" id="{478CB64C-71AF-6B72-8069-000DD2505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174348"/>
            <a:ext cx="10889796" cy="674064"/>
          </a:xfrm>
        </p:spPr>
        <p:txBody>
          <a:bodyPr/>
          <a:lstStyle/>
          <a:p>
            <a:r>
              <a:rPr lang="en-US" sz="3200" dirty="0"/>
              <a:t>3. Factors Affecting Delinquents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FD68CE-EF5C-4046-41F5-3763D028DAE5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C7183-3EBB-B8D1-A66D-964D3C3A7DA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11</a:t>
            </a:fld>
            <a:endParaRPr lang="en-US" altLang="zh-CN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E62BA9-CD80-8E9F-E207-059F1DEC7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9" y="649311"/>
            <a:ext cx="11326761" cy="593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491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96FE97-5E27-FC36-5E3A-511A31E6C78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250339" y="543446"/>
            <a:ext cx="5162709" cy="1821659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MARKS: LINES</a:t>
            </a:r>
          </a:p>
          <a:p>
            <a:pPr>
              <a:spcBef>
                <a:spcPts val="0"/>
              </a:spcBef>
            </a:pPr>
            <a:r>
              <a:rPr lang="en-US" dirty="0"/>
              <a:t>CHANNEL : </a:t>
            </a:r>
          </a:p>
          <a:p>
            <a:pPr>
              <a:spcBef>
                <a:spcPts val="0"/>
              </a:spcBef>
            </a:pPr>
            <a:r>
              <a:rPr lang="en-US" dirty="0"/>
              <a:t>	1. X-POSITION</a:t>
            </a:r>
          </a:p>
          <a:p>
            <a:pPr>
              <a:spcBef>
                <a:spcPts val="0"/>
              </a:spcBef>
            </a:pPr>
            <a:r>
              <a:rPr lang="en-US" dirty="0"/>
              <a:t>	2. Y-POSITION</a:t>
            </a:r>
          </a:p>
          <a:p>
            <a:pPr>
              <a:spcBef>
                <a:spcPts val="0"/>
              </a:spcBef>
            </a:pPr>
            <a:r>
              <a:rPr lang="en-US" dirty="0"/>
              <a:t>	3. COLOR</a:t>
            </a:r>
          </a:p>
          <a:p>
            <a:pPr>
              <a:spcBef>
                <a:spcPts val="0"/>
              </a:spcBef>
            </a:pPr>
            <a:r>
              <a:rPr lang="en-US" dirty="0"/>
              <a:t>	4. SIZE: Length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C774673-50D8-2D6F-C339-6E4B0A126B0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50339" y="2890004"/>
            <a:ext cx="6125400" cy="443554"/>
          </a:xfrm>
        </p:spPr>
        <p:txBody>
          <a:bodyPr/>
          <a:lstStyle/>
          <a:p>
            <a:r>
              <a:rPr lang="en-US" dirty="0"/>
              <a:t>WHY DID WE CHOOSE THESE MARKS AND CHANNELS?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E02E0C-26E8-8160-D35F-2398015C051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278831" y="5029386"/>
            <a:ext cx="5162709" cy="421399"/>
          </a:xfrm>
        </p:spPr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EB5763E-8BC0-F6C3-3814-6649A828C00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8831" y="2924984"/>
            <a:ext cx="6786481" cy="1177789"/>
          </a:xfrm>
        </p:spPr>
        <p:txBody>
          <a:bodyPr/>
          <a:lstStyle/>
          <a:p>
            <a:r>
              <a:rPr lang="en-US" dirty="0"/>
              <a:t>Marks: </a:t>
            </a:r>
          </a:p>
          <a:p>
            <a:pPr lvl="1"/>
            <a:r>
              <a:rPr lang="en-US" sz="1400" dirty="0"/>
              <a:t>Lines- Delinquent count associated with specific factors</a:t>
            </a:r>
          </a:p>
          <a:p>
            <a:r>
              <a:rPr lang="en-US" dirty="0"/>
              <a:t>Channels: </a:t>
            </a:r>
          </a:p>
          <a:p>
            <a:pPr lvl="1"/>
            <a:r>
              <a:rPr lang="en-US" sz="1400" dirty="0"/>
              <a:t>Position – Represents country clusters </a:t>
            </a:r>
            <a:r>
              <a:rPr lang="en-US" sz="1400"/>
              <a:t>on Y-axis</a:t>
            </a:r>
            <a:r>
              <a:rPr lang="en-US" sz="1400" dirty="0"/>
              <a:t>, Number of delinquent behaviors </a:t>
            </a:r>
            <a:r>
              <a:rPr lang="en-US" sz="1400"/>
              <a:t>on X-axis</a:t>
            </a:r>
            <a:r>
              <a:rPr lang="en-US" sz="1400" dirty="0"/>
              <a:t>.</a:t>
            </a:r>
          </a:p>
          <a:p>
            <a:pPr lvl="1"/>
            <a:r>
              <a:rPr lang="en-US" sz="1400" dirty="0"/>
              <a:t>Color- Differentiate between different factors.</a:t>
            </a:r>
          </a:p>
          <a:p>
            <a:pPr lvl="1"/>
            <a:r>
              <a:rPr lang="en-US" sz="1400" dirty="0"/>
              <a:t>Size- Prevalence rates, High prevalence rates are indicated by longer bars and lower prevalence rates indicated by shorter bars</a:t>
            </a:r>
          </a:p>
          <a:p>
            <a:pPr lvl="1"/>
            <a:endParaRPr lang="en-US" sz="1400" dirty="0"/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78180D0-1AB6-8416-0EB1-10648E1A605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278831" y="5450786"/>
            <a:ext cx="6606165" cy="1132260"/>
          </a:xfrm>
        </p:spPr>
        <p:txBody>
          <a:bodyPr/>
          <a:lstStyle/>
          <a:p>
            <a:r>
              <a:rPr lang="en-US" dirty="0"/>
              <a:t>Factors grouped as Life-Event, Lifestyle. Theoretical and Victimization variables.</a:t>
            </a:r>
          </a:p>
          <a:p>
            <a:r>
              <a:rPr lang="en-US" dirty="0"/>
              <a:t>Countries grouped according to the following regions- Anglo-Saxon, Northern-European, Western-European, Mediterranean, Latin-America, Eastern and Central European          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659" y="707105"/>
            <a:ext cx="4195180" cy="2277580"/>
          </a:xfrm>
        </p:spPr>
        <p:txBody>
          <a:bodyPr/>
          <a:lstStyle/>
          <a:p>
            <a:r>
              <a:rPr lang="en-US" dirty="0"/>
              <a:t>VISUALIZATION-3</a:t>
            </a:r>
            <a:br>
              <a:rPr lang="en-US" dirty="0"/>
            </a:br>
            <a:r>
              <a:rPr lang="en-US" dirty="0"/>
              <a:t>DETAIL</a:t>
            </a:r>
          </a:p>
        </p:txBody>
      </p:sp>
      <p:pic>
        <p:nvPicPr>
          <p:cNvPr id="192" name="Picture Placeholder 191" descr="Abacus with solid fill">
            <a:extLst>
              <a:ext uri="{FF2B5EF4-FFF2-40B4-BE49-F238E27FC236}">
                <a16:creationId xmlns:a16="http://schemas.microsoft.com/office/drawing/2014/main" id="{03D5E3D1-D423-EF5A-EE43-00CF1BD7FF63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182" r="5182"/>
          <a:stretch>
            <a:fillRect/>
          </a:stretch>
        </p:blipFill>
        <p:spPr>
          <a:xfrm>
            <a:off x="4742561" y="707105"/>
            <a:ext cx="507778" cy="565882"/>
          </a:xfrm>
        </p:spPr>
      </p:pic>
      <p:pic>
        <p:nvPicPr>
          <p:cNvPr id="194" name="Picture Placeholder 193" descr="Bar graph with upward trend with solid fill">
            <a:extLst>
              <a:ext uri="{FF2B5EF4-FFF2-40B4-BE49-F238E27FC236}">
                <a16:creationId xmlns:a16="http://schemas.microsoft.com/office/drawing/2014/main" id="{FAB9DE8A-4935-A3E0-0122-F76CDEAC29D1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661" r="2661"/>
          <a:stretch>
            <a:fillRect/>
          </a:stretch>
        </p:blipFill>
        <p:spPr>
          <a:xfrm>
            <a:off x="4742561" y="2512940"/>
            <a:ext cx="536270" cy="579540"/>
          </a:xfrm>
        </p:spPr>
      </p:pic>
      <p:pic>
        <p:nvPicPr>
          <p:cNvPr id="196" name="Picture Placeholder 195" descr="Link with solid fill">
            <a:extLst>
              <a:ext uri="{FF2B5EF4-FFF2-40B4-BE49-F238E27FC236}">
                <a16:creationId xmlns:a16="http://schemas.microsoft.com/office/drawing/2014/main" id="{B21D7164-3991-2960-0F80-CB302359CD8D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528" r="2528"/>
          <a:stretch>
            <a:fillRect/>
          </a:stretch>
        </p:blipFill>
        <p:spPr>
          <a:xfrm>
            <a:off x="4735336" y="4957145"/>
            <a:ext cx="536270" cy="56588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6C503-BABC-632E-06CA-12C8474920EB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9926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P spid="11" grpId="0" build="p"/>
      <p:bldP spid="12" grpId="0" build="p"/>
      <p:bldP spid="13" grpId="0" build="allAtOnce"/>
      <p:bldP spid="14" grpId="0" build="allAtOnce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>
            <a:extLst>
              <a:ext uri="{FF2B5EF4-FFF2-40B4-BE49-F238E27FC236}">
                <a16:creationId xmlns:a16="http://schemas.microsoft.com/office/drawing/2014/main" id="{478CB64C-71AF-6B72-8069-000DD2505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377164"/>
            <a:ext cx="10889796" cy="537236"/>
          </a:xfrm>
        </p:spPr>
        <p:txBody>
          <a:bodyPr/>
          <a:lstStyle/>
          <a:p>
            <a:r>
              <a:rPr lang="en-US" sz="3600" dirty="0"/>
              <a:t>4. </a:t>
            </a:r>
            <a:r>
              <a:rPr lang="en-US" sz="3200" dirty="0"/>
              <a:t>Observations For Different Delinquent Behavior Categories</a:t>
            </a:r>
            <a:br>
              <a:rPr lang="en-US" sz="3200" dirty="0"/>
            </a:br>
            <a:br>
              <a:rPr lang="en-US" sz="3200" dirty="0"/>
            </a:b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C7183-3EBB-B8D1-A66D-964D3C3A7DA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13</a:t>
            </a:fld>
            <a:endParaRPr lang="en-US" altLang="zh-CN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58F641-4AA9-AE01-818D-99668AB82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87" y="1000283"/>
            <a:ext cx="10033927" cy="557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064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633" y="205812"/>
            <a:ext cx="4034925" cy="2277580"/>
          </a:xfrm>
        </p:spPr>
        <p:txBody>
          <a:bodyPr/>
          <a:lstStyle/>
          <a:p>
            <a:r>
              <a:rPr lang="en-US" sz="4000" dirty="0"/>
              <a:t>VISUALIZATION-4</a:t>
            </a:r>
            <a:br>
              <a:rPr lang="en-US" sz="4000" dirty="0"/>
            </a:br>
            <a:r>
              <a:rPr lang="en-US" sz="4000" dirty="0"/>
              <a:t>DETAIL</a:t>
            </a:r>
          </a:p>
        </p:txBody>
      </p:sp>
      <p:pic>
        <p:nvPicPr>
          <p:cNvPr id="192" name="Picture Placeholder 191" descr="Abacus with solid fill">
            <a:extLst>
              <a:ext uri="{FF2B5EF4-FFF2-40B4-BE49-F238E27FC236}">
                <a16:creationId xmlns:a16="http://schemas.microsoft.com/office/drawing/2014/main" id="{03D5E3D1-D423-EF5A-EE43-00CF1BD7FF63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182" r="5182"/>
          <a:stretch>
            <a:fillRect/>
          </a:stretch>
        </p:blipFill>
        <p:spPr>
          <a:xfrm>
            <a:off x="4728315" y="707105"/>
            <a:ext cx="507778" cy="565882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96FE97-5E27-FC36-5E3A-511A31E6C78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87437" y="894502"/>
            <a:ext cx="5046881" cy="1867552"/>
          </a:xfrm>
        </p:spPr>
        <p:txBody>
          <a:bodyPr/>
          <a:lstStyle/>
          <a:p>
            <a:pPr algn="just" rtl="0">
              <a:spcBef>
                <a:spcPts val="0"/>
              </a:spcBef>
            </a:pPr>
            <a:endParaRPr lang="en-US" dirty="0"/>
          </a:p>
          <a:p>
            <a:pPr algn="just" rtl="0">
              <a:spcBef>
                <a:spcPts val="0"/>
              </a:spcBef>
            </a:pPr>
            <a:endParaRPr lang="en-US" dirty="0"/>
          </a:p>
          <a:p>
            <a:pPr algn="just" rtl="0">
              <a:spcBef>
                <a:spcPts val="0"/>
              </a:spcBef>
            </a:pPr>
            <a:endParaRPr lang="en-US" dirty="0"/>
          </a:p>
          <a:p>
            <a:pPr algn="just" rtl="0">
              <a:spcBef>
                <a:spcPts val="0"/>
              </a:spcBef>
            </a:pPr>
            <a:endParaRPr lang="en-US" dirty="0"/>
          </a:p>
          <a:p>
            <a:pPr algn="just" rtl="0">
              <a:spcBef>
                <a:spcPts val="0"/>
              </a:spcBef>
            </a:pPr>
            <a:endParaRPr lang="en-US" dirty="0"/>
          </a:p>
          <a:p>
            <a:pPr algn="just" rtl="0">
              <a:spcBef>
                <a:spcPts val="0"/>
              </a:spcBef>
            </a:pPr>
            <a:r>
              <a:rPr lang="en-US" dirty="0"/>
              <a:t>MARKS: LINES</a:t>
            </a:r>
          </a:p>
          <a:p>
            <a:pPr algn="just" rtl="0">
              <a:spcBef>
                <a:spcPts val="0"/>
              </a:spcBef>
            </a:pPr>
            <a:r>
              <a:rPr lang="en-US" dirty="0"/>
              <a:t>CHANNEL : </a:t>
            </a:r>
          </a:p>
          <a:p>
            <a:pPr algn="just" rtl="0">
              <a:spcBef>
                <a:spcPts val="0"/>
              </a:spcBef>
            </a:pPr>
            <a:r>
              <a:rPr lang="en-US" dirty="0"/>
              <a:t>	1. X-POSITION</a:t>
            </a:r>
          </a:p>
          <a:p>
            <a:pPr algn="just" rtl="0">
              <a:spcBef>
                <a:spcPts val="0"/>
              </a:spcBef>
            </a:pPr>
            <a:r>
              <a:rPr lang="en-US" dirty="0"/>
              <a:t>	2. Y-POSITION</a:t>
            </a:r>
          </a:p>
          <a:p>
            <a:pPr algn="just" rtl="0">
              <a:spcBef>
                <a:spcPts val="0"/>
              </a:spcBef>
            </a:pPr>
            <a:r>
              <a:rPr lang="en-US" dirty="0"/>
              <a:t>	3. COLOR</a:t>
            </a:r>
          </a:p>
          <a:p>
            <a:pPr algn="just" rtl="0">
              <a:spcBef>
                <a:spcPts val="0"/>
              </a:spcBef>
            </a:pPr>
            <a:r>
              <a:rPr lang="en-US" dirty="0"/>
              <a:t>	4. LENGTH</a:t>
            </a:r>
          </a:p>
          <a:p>
            <a:pPr algn="just" rtl="0">
              <a:spcBef>
                <a:spcPts val="1200"/>
              </a:spcBef>
              <a:spcAft>
                <a:spcPts val="1200"/>
              </a:spcAft>
            </a:pPr>
            <a:endParaRPr lang="en-US" dirty="0"/>
          </a:p>
        </p:txBody>
      </p:sp>
      <p:pic>
        <p:nvPicPr>
          <p:cNvPr id="194" name="Picture Placeholder 193" descr="Bar graph with upward trend with solid fill">
            <a:extLst>
              <a:ext uri="{FF2B5EF4-FFF2-40B4-BE49-F238E27FC236}">
                <a16:creationId xmlns:a16="http://schemas.microsoft.com/office/drawing/2014/main" id="{FAB9DE8A-4935-A3E0-0122-F76CDEAC29D1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661" r="2661"/>
          <a:stretch>
            <a:fillRect/>
          </a:stretch>
        </p:blipFill>
        <p:spPr>
          <a:xfrm>
            <a:off x="4714069" y="2483392"/>
            <a:ext cx="536270" cy="565882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C774673-50D8-2D6F-C339-6E4B0A126B0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365876" y="2620719"/>
            <a:ext cx="6286884" cy="565882"/>
          </a:xfrm>
        </p:spPr>
        <p:txBody>
          <a:bodyPr/>
          <a:lstStyle/>
          <a:p>
            <a:r>
              <a:rPr lang="en-US" dirty="0"/>
              <a:t>WHY DID WE CHOOSE THESE MARKS AND CHANNELS?</a:t>
            </a:r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EB5763E-8BC0-F6C3-3814-6649A828C00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365876" y="2898226"/>
            <a:ext cx="6625019" cy="1565839"/>
          </a:xfrm>
        </p:spPr>
        <p:txBody>
          <a:bodyPr/>
          <a:lstStyle/>
          <a:p>
            <a:r>
              <a:rPr lang="en-US" dirty="0"/>
              <a:t>Marks: 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Lines- Total percentage is total height with each stack height representing proportion of individuals engaging in different delinquent behavior.</a:t>
            </a:r>
          </a:p>
          <a:p>
            <a:r>
              <a:rPr lang="en-US" dirty="0"/>
              <a:t>Channels: 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Position – Country clusters on X-axis, Number of delinquent behaviors on Y-axis.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Color- Differentiate between different type of delinquent behavior.</a:t>
            </a:r>
          </a:p>
          <a:p>
            <a:pPr lvl="1">
              <a:spcBef>
                <a:spcPts val="0"/>
              </a:spcBef>
            </a:pPr>
            <a:r>
              <a:rPr lang="en-US" sz="1400" dirty="0"/>
              <a:t>Length – Relative frequency of each type of delinquent behavior.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sz="1400" dirty="0"/>
          </a:p>
          <a:p>
            <a:pPr marL="0" indent="0" algn="just">
              <a:buNone/>
            </a:pPr>
            <a:r>
              <a:rPr lang="en-US" dirty="0"/>
              <a:t>.</a:t>
            </a:r>
          </a:p>
        </p:txBody>
      </p:sp>
      <p:pic>
        <p:nvPicPr>
          <p:cNvPr id="196" name="Picture Placeholder 195" descr="Link with solid fill">
            <a:extLst>
              <a:ext uri="{FF2B5EF4-FFF2-40B4-BE49-F238E27FC236}">
                <a16:creationId xmlns:a16="http://schemas.microsoft.com/office/drawing/2014/main" id="{B21D7164-3991-2960-0F80-CB302359CD8D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528" r="2528"/>
          <a:stretch>
            <a:fillRect/>
          </a:stretch>
        </p:blipFill>
        <p:spPr>
          <a:xfrm>
            <a:off x="4829606" y="4657381"/>
            <a:ext cx="536270" cy="565882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E02E0C-26E8-8160-D35F-2398015C051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329522" y="4680475"/>
            <a:ext cx="5162709" cy="421399"/>
          </a:xfrm>
        </p:spPr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78180D0-1AB6-8416-0EB1-10648E1A605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387437" y="5067940"/>
            <a:ext cx="6471483" cy="1370568"/>
          </a:xfrm>
        </p:spPr>
        <p:txBody>
          <a:bodyPr/>
          <a:lstStyle/>
          <a:p>
            <a:pPr algn="just"/>
            <a:r>
              <a:rPr lang="en-US" b="0" i="0" dirty="0">
                <a:solidFill>
                  <a:schemeClr val="tx1"/>
                </a:solidFill>
                <a:effectLst/>
              </a:rPr>
              <a:t>Different types of delinquent behaviors like theft, vandalism, drug abuse and cyber crime, violence.</a:t>
            </a:r>
          </a:p>
          <a:p>
            <a:pPr algn="just"/>
            <a:r>
              <a:rPr lang="en-US" b="0" i="0" dirty="0">
                <a:solidFill>
                  <a:schemeClr val="tx1"/>
                </a:solidFill>
                <a:effectLst/>
              </a:rPr>
              <a:t>Easy to see which type of delinquent behavior within the country clusters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Prevalence of different types across different populations</a:t>
            </a:r>
            <a:r>
              <a:rPr lang="en-US" b="0" i="0" dirty="0">
                <a:solidFill>
                  <a:schemeClr val="tx1"/>
                </a:solidFill>
                <a:effectLst/>
              </a:rPr>
              <a:t>.</a:t>
            </a:r>
          </a:p>
          <a:p>
            <a:pPr marL="0" indent="0" algn="just">
              <a:buNone/>
            </a:pPr>
            <a:endParaRPr lang="en-US" b="0" i="0" dirty="0">
              <a:solidFill>
                <a:schemeClr val="tx1"/>
              </a:solidFill>
              <a:effectLst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6C503-BABC-632E-06CA-12C8474920EB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5246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allAtOnce"/>
      <p:bldP spid="11" grpId="0" build="p"/>
      <p:bldP spid="13" grpId="0" build="allAtOnce"/>
      <p:bldP spid="12" grpId="0" build="p"/>
      <p:bldP spid="14" grpId="0" build="allAtOnce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>
            <a:extLst>
              <a:ext uri="{FF2B5EF4-FFF2-40B4-BE49-F238E27FC236}">
                <a16:creationId xmlns:a16="http://schemas.microsoft.com/office/drawing/2014/main" id="{478CB64C-71AF-6B72-8069-000DD2505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141402"/>
            <a:ext cx="10889796" cy="537328"/>
          </a:xfrm>
        </p:spPr>
        <p:txBody>
          <a:bodyPr/>
          <a:lstStyle/>
          <a:p>
            <a:r>
              <a:rPr lang="en-US" sz="2800" dirty="0"/>
              <a:t>5. Impact of Socio-Economic Factors on Delinquency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C7183-3EBB-B8D1-A66D-964D3C3A7DA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15</a:t>
            </a:fld>
            <a:endParaRPr lang="en-US" altLang="zh-CN" noProof="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84CBE9-CEE9-1696-397F-608AA7F4A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78730"/>
            <a:ext cx="10127226" cy="5833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076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78" y="94362"/>
            <a:ext cx="3994173" cy="2277580"/>
          </a:xfrm>
        </p:spPr>
        <p:txBody>
          <a:bodyPr/>
          <a:lstStyle/>
          <a:p>
            <a:r>
              <a:rPr lang="en-US" sz="4000" dirty="0"/>
              <a:t>VISUALIZATION-5</a:t>
            </a:r>
            <a:br>
              <a:rPr lang="en-US" sz="4000" dirty="0"/>
            </a:br>
            <a:r>
              <a:rPr lang="en-US" sz="4000" dirty="0"/>
              <a:t>DETAIL</a:t>
            </a:r>
          </a:p>
        </p:txBody>
      </p:sp>
      <p:pic>
        <p:nvPicPr>
          <p:cNvPr id="192" name="Picture Placeholder 191" descr="Abacus with solid fill">
            <a:extLst>
              <a:ext uri="{FF2B5EF4-FFF2-40B4-BE49-F238E27FC236}">
                <a16:creationId xmlns:a16="http://schemas.microsoft.com/office/drawing/2014/main" id="{03D5E3D1-D423-EF5A-EE43-00CF1BD7FF63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182" r="5182"/>
          <a:stretch>
            <a:fillRect/>
          </a:stretch>
        </p:blipFill>
        <p:spPr>
          <a:xfrm>
            <a:off x="4742561" y="281057"/>
            <a:ext cx="507778" cy="565882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96FE97-5E27-FC36-5E3A-511A31E6C78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271607" y="1141669"/>
            <a:ext cx="5162709" cy="828533"/>
          </a:xfrm>
        </p:spPr>
        <p:txBody>
          <a:bodyPr/>
          <a:lstStyle/>
          <a:p>
            <a:pPr algn="just" rtl="0">
              <a:spcBef>
                <a:spcPts val="0"/>
              </a:spcBef>
            </a:pPr>
            <a:r>
              <a:rPr lang="en-US" dirty="0"/>
              <a:t>MARKS: LINES</a:t>
            </a:r>
          </a:p>
          <a:p>
            <a:pPr algn="just" rtl="0">
              <a:spcBef>
                <a:spcPts val="0"/>
              </a:spcBef>
            </a:pPr>
            <a:r>
              <a:rPr lang="en-US" dirty="0"/>
              <a:t>CHANNEL : </a:t>
            </a:r>
          </a:p>
          <a:p>
            <a:pPr algn="just" rtl="0">
              <a:spcBef>
                <a:spcPts val="0"/>
              </a:spcBef>
            </a:pPr>
            <a:r>
              <a:rPr lang="en-US" dirty="0"/>
              <a:t>	1. X-POSITION</a:t>
            </a:r>
          </a:p>
          <a:p>
            <a:pPr algn="just" rtl="0">
              <a:spcBef>
                <a:spcPts val="0"/>
              </a:spcBef>
            </a:pPr>
            <a:r>
              <a:rPr lang="en-US" dirty="0"/>
              <a:t>	2. Y-POSITION</a:t>
            </a:r>
          </a:p>
          <a:p>
            <a:pPr algn="just" rtl="0">
              <a:spcBef>
                <a:spcPts val="0"/>
              </a:spcBef>
            </a:pPr>
            <a:r>
              <a:rPr lang="en-US" dirty="0"/>
              <a:t>	3. COLOR</a:t>
            </a:r>
          </a:p>
          <a:p>
            <a:pPr algn="just" rtl="0">
              <a:spcBef>
                <a:spcPts val="0"/>
              </a:spcBef>
            </a:pPr>
            <a:r>
              <a:rPr lang="en-US" dirty="0"/>
              <a:t>	4. LENGTH</a:t>
            </a:r>
          </a:p>
        </p:txBody>
      </p:sp>
      <p:pic>
        <p:nvPicPr>
          <p:cNvPr id="194" name="Picture Placeholder 193" descr="Bar graph with upward trend with solid fill">
            <a:extLst>
              <a:ext uri="{FF2B5EF4-FFF2-40B4-BE49-F238E27FC236}">
                <a16:creationId xmlns:a16="http://schemas.microsoft.com/office/drawing/2014/main" id="{FAB9DE8A-4935-A3E0-0122-F76CDEAC29D1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661" r="2661"/>
          <a:stretch>
            <a:fillRect/>
          </a:stretch>
        </p:blipFill>
        <p:spPr>
          <a:xfrm>
            <a:off x="4714069" y="2483392"/>
            <a:ext cx="536270" cy="565882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C774673-50D8-2D6F-C339-6E4B0A126B0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365875" y="2524027"/>
            <a:ext cx="5922561" cy="699361"/>
          </a:xfrm>
        </p:spPr>
        <p:txBody>
          <a:bodyPr/>
          <a:lstStyle/>
          <a:p>
            <a:r>
              <a:rPr lang="en-US" dirty="0"/>
              <a:t>WHY DID WE CHOOSE THESE MARKS AND CHANNELS?</a:t>
            </a:r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EB5763E-8BC0-F6C3-3814-6649A828C00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365876" y="2898226"/>
            <a:ext cx="5922561" cy="1253186"/>
          </a:xfrm>
        </p:spPr>
        <p:txBody>
          <a:bodyPr/>
          <a:lstStyle/>
          <a:p>
            <a:pPr fontAlgn="base"/>
            <a:r>
              <a:rPr lang="en-US" dirty="0"/>
              <a:t>Marks: Lines - Represent the delinquency in each country cluster.</a:t>
            </a:r>
          </a:p>
          <a:p>
            <a:pPr fontAlgn="base"/>
            <a:r>
              <a:rPr lang="en-US" dirty="0"/>
              <a:t>Channels: Position: Different country clusters on X-axis and Percentage of delinquency on Y axis. </a:t>
            </a:r>
          </a:p>
          <a:p>
            <a:pPr fontAlgn="base"/>
            <a:r>
              <a:rPr lang="en-US" dirty="0"/>
              <a:t>Length: Represents the socio-economic effect on delinquency. </a:t>
            </a:r>
          </a:p>
          <a:p>
            <a:pPr marL="0" indent="0" algn="just">
              <a:buNone/>
            </a:pPr>
            <a:r>
              <a:rPr lang="en-US" dirty="0"/>
              <a:t>.</a:t>
            </a:r>
          </a:p>
        </p:txBody>
      </p:sp>
      <p:pic>
        <p:nvPicPr>
          <p:cNvPr id="196" name="Picture Placeholder 195" descr="Link with solid fill">
            <a:extLst>
              <a:ext uri="{FF2B5EF4-FFF2-40B4-BE49-F238E27FC236}">
                <a16:creationId xmlns:a16="http://schemas.microsoft.com/office/drawing/2014/main" id="{B21D7164-3991-2960-0F80-CB302359CD8D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528" r="2528"/>
          <a:stretch>
            <a:fillRect/>
          </a:stretch>
        </p:blipFill>
        <p:spPr>
          <a:xfrm>
            <a:off x="4714069" y="4151412"/>
            <a:ext cx="536270" cy="565882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E02E0C-26E8-8160-D35F-2398015C051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365876" y="4151412"/>
            <a:ext cx="5162709" cy="421399"/>
          </a:xfrm>
        </p:spPr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78180D0-1AB6-8416-0EB1-10648E1A605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318740" y="4722009"/>
            <a:ext cx="6016830" cy="1495912"/>
          </a:xfrm>
        </p:spPr>
        <p:txBody>
          <a:bodyPr/>
          <a:lstStyle/>
          <a:p>
            <a:pPr algn="just"/>
            <a:r>
              <a:rPr lang="en-US" b="0" i="0" dirty="0">
                <a:solidFill>
                  <a:schemeClr val="tx1"/>
                </a:solidFill>
                <a:effectLst/>
              </a:rPr>
              <a:t>Highlights socio-economic factors and helps identify patterns that contribute to delinquent behavior.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Provides a complex and nuance look.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Neighborhood having the highest socio-economic impact on delinquency.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6C503-BABC-632E-06CA-12C8474920EB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16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10104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build="p"/>
      <p:bldP spid="13" grpId="0" build="allAtOnce"/>
      <p:bldP spid="14" grpId="0" build="allAtOnce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09BE-23EE-E07F-4EDE-F6C2BB1B6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669" y="274955"/>
            <a:ext cx="10889796" cy="606794"/>
          </a:xfrm>
        </p:spPr>
        <p:txBody>
          <a:bodyPr/>
          <a:lstStyle/>
          <a:p>
            <a:r>
              <a:rPr lang="en-US" dirty="0"/>
              <a:t>Arrangement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3E4E66-1AB7-6741-DB77-8FFCE8F82E27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17</a:t>
            </a:fld>
            <a:endParaRPr lang="en-US" altLang="zh-C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7D4DEC-70AE-743B-1EC3-0CF50EB85B1A}"/>
              </a:ext>
            </a:extLst>
          </p:cNvPr>
          <p:cNvSpPr txBox="1"/>
          <p:nvPr/>
        </p:nvSpPr>
        <p:spPr>
          <a:xfrm>
            <a:off x="638270" y="994870"/>
            <a:ext cx="11376611" cy="57732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Why did we choose these five visualizations?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To provide a comprehensive overview of different aspects of delinquent behavior and can help identify the key factors that contribute to delinquency.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600" b="1" dirty="0"/>
              <a:t>Delinquent Behaviors Across Different Countries with Gender Division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Provide insights on similarities and differences across different countries and genders.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600" b="1" dirty="0"/>
              <a:t>Number of Delinquents In Each Age Group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Helps identify age groups that are most vulnerable to delinquent behaviors.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600" b="1" dirty="0"/>
              <a:t>Factors Affecting Delinquents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Help identify root cause of delinquency by identifying various factors.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600" b="1" dirty="0"/>
              <a:t>Observations For Different Delinquent Behavior Categories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Provides insights in two different types of delinquent behavior that are most common.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600" b="1" dirty="0"/>
              <a:t>Impact of Socio-Economic Factors on Delinquency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Provides insights into if socio economic factors have impact on delinquency behavior.</a:t>
            </a:r>
          </a:p>
          <a:p>
            <a:pPr>
              <a:lnSpc>
                <a:spcPct val="150000"/>
              </a:lnSpc>
            </a:pPr>
            <a:endParaRPr lang="en-US" sz="1600" dirty="0"/>
          </a:p>
          <a:p>
            <a:pPr lvl="2" algn="just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947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09BE-23EE-E07F-4EDE-F6C2BB1B6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669" y="274955"/>
            <a:ext cx="10889796" cy="606794"/>
          </a:xfrm>
        </p:spPr>
        <p:txBody>
          <a:bodyPr/>
          <a:lstStyle/>
          <a:p>
            <a:r>
              <a:rPr lang="en-US" dirty="0"/>
              <a:t>Arrangement- Contd.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3E4E66-1AB7-6741-DB77-8FFCE8F82E27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18</a:t>
            </a:fld>
            <a:endParaRPr lang="en-US" altLang="zh-C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7D4DEC-70AE-743B-1EC3-0CF50EB85B1A}"/>
              </a:ext>
            </a:extLst>
          </p:cNvPr>
          <p:cNvSpPr txBox="1"/>
          <p:nvPr/>
        </p:nvSpPr>
        <p:spPr>
          <a:xfrm>
            <a:off x="638270" y="994870"/>
            <a:ext cx="11376611" cy="5403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Why did we choose certain order of visualizations?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By choosing the above order we wanted to start from an high level overview of the issue of delinquent nature across countries and gender and set the stage for subsequent visualizations.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Next, by plotting the age group we wanted to provide more details on the age related patterns affected by delinquency and further to develop age appropriate prevention programs.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Additionally, by looking in-depth at the factors we wanted to get to the root cause from which we can inform the development of effective prevention programs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Further we went in-detail to observe different delinquent behaviors, that provided insights on most common types of delinquent nature. 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Finally, the impact of socio-economic factors provided us the roots of delinquency which can be further used to develop policies and programs.</a:t>
            </a:r>
          </a:p>
          <a:p>
            <a:pPr>
              <a:lnSpc>
                <a:spcPct val="150000"/>
              </a:lnSpc>
            </a:pPr>
            <a:endParaRPr lang="en-US" sz="1600" dirty="0"/>
          </a:p>
          <a:p>
            <a:pPr lvl="2" algn="just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7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EFA9173-F892-5C7D-99AF-4C5FFB15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970" y="353951"/>
            <a:ext cx="9823998" cy="593623"/>
          </a:xfrm>
        </p:spPr>
        <p:txBody>
          <a:bodyPr/>
          <a:lstStyle/>
          <a:p>
            <a:r>
              <a:rPr lang="en-US" altLang="zh-CN" dirty="0"/>
              <a:t>Summary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2FD53DB-CD39-2575-F8BA-63488E8109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73378" y="966427"/>
            <a:ext cx="6099142" cy="5472081"/>
          </a:xfrm>
        </p:spPr>
        <p:txBody>
          <a:bodyPr/>
          <a:lstStyle/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Based on our analysis, </a:t>
            </a:r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Delinquency behavior is highest in the Eastern and Central European countries with Male gender involved more.</a:t>
            </a:r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Age is the key factor in delinquent behavior with the highest rates of delinquency observed at the age of 12.</a:t>
            </a:r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Several factors contributing to delinquent behavior like dysfunctional families, exposure to violence, trauma and peer relations with trauma being the highest key factor.</a:t>
            </a:r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Different types of delinquent behaviors are associated with various risk factors. Drug abuse being the most common delinquent behavior</a:t>
            </a:r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Impact of socio-economic factors on delinquency is complex, with poverty, Neighborhood, Lack of educational opportunities playing a role in the development of delinquent behavior.</a:t>
            </a:r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971550" lvl="1" indent="-285750" algn="just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971550" lvl="1" indent="-285750" algn="just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39" name="图片占位符 31">
            <a:extLst>
              <a:ext uri="{FF2B5EF4-FFF2-40B4-BE49-F238E27FC236}">
                <a16:creationId xmlns:a16="http://schemas.microsoft.com/office/drawing/2014/main" id="{6037332D-8714-C147-6E64-3654D8C5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504265" y="302908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30A6A-65C9-04FE-77CF-C95CC406DBDB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19</a:t>
            </a:fld>
            <a:endParaRPr lang="en-US" altLang="zh-CN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ECECC3E-8086-143F-1C0F-A3BAB3711600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3"/>
          <a:srcRect l="16324" r="1632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5753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9" grpId="0" uiExpand="1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DF64211-DCD8-B458-DBD2-EBDA7AE33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653" y="2954787"/>
            <a:ext cx="4253399" cy="1740114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EA3BB9-F064-CFBE-C0BE-BB7A22A4DCF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8024C77-A2F8-1ABA-5412-E6BB88B5FA1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AREAS OF FOCUS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41202DB-E499-EB19-8A48-A3301DA59E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321950" y="2826795"/>
            <a:ext cx="1996857" cy="1089194"/>
          </a:xfrm>
        </p:spPr>
        <p:txBody>
          <a:bodyPr/>
          <a:lstStyle/>
          <a:p>
            <a:r>
              <a:rPr lang="en-US" dirty="0"/>
              <a:t>VISUALIZATIONS </a:t>
            </a:r>
          </a:p>
          <a:p>
            <a:r>
              <a:rPr lang="en-US" dirty="0"/>
              <a:t>AND DETAILS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5402852-C1AD-6A4E-DAA7-0AE582A742F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ARRANGEMENT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BF1D337-2A3C-A0FB-A6CD-5E4B9D6DFD9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21" name="Footer Placeholder 19">
            <a:extLst>
              <a:ext uri="{FF2B5EF4-FFF2-40B4-BE49-F238E27FC236}">
                <a16:creationId xmlns:a16="http://schemas.microsoft.com/office/drawing/2014/main" id="{A6E539FA-B60E-5585-524F-1BFA8C5B3E2F}"/>
              </a:ext>
            </a:extLst>
          </p:cNvPr>
          <p:cNvSpPr txBox="1">
            <a:spLocks/>
          </p:cNvSpPr>
          <p:nvPr/>
        </p:nvSpPr>
        <p:spPr>
          <a:xfrm>
            <a:off x="486699" y="6085719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BE681AB-301C-4DC8-7FBD-FAA2CC6606AE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755351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6" grpId="0" build="p"/>
      <p:bldP spid="9" grpId="0" build="p"/>
      <p:bldP spid="18" grpId="0"/>
      <p:bldP spid="2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67" name="Picture Placeholder 66">
            <a:extLst>
              <a:ext uri="{FF2B5EF4-FFF2-40B4-BE49-F238E27FC236}">
                <a16:creationId xmlns:a16="http://schemas.microsoft.com/office/drawing/2014/main" id="{A758DCF9-2887-DB6A-0A30-4CD13C2FAAD1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>
          <a:blip r:embed="rId2"/>
          <a:srcRect l="25616" r="25616"/>
          <a:stretch>
            <a:fillRect/>
          </a:stretch>
        </p:blipFill>
        <p:spPr/>
      </p:pic>
      <p:pic>
        <p:nvPicPr>
          <p:cNvPr id="69" name="Picture Placeholder 68">
            <a:extLst>
              <a:ext uri="{FF2B5EF4-FFF2-40B4-BE49-F238E27FC236}">
                <a16:creationId xmlns:a16="http://schemas.microsoft.com/office/drawing/2014/main" id="{150A394F-C428-8D6D-537B-708F89989267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 l="20246" r="20246"/>
          <a:stretch>
            <a:fillRect/>
          </a:stretch>
        </p:blipFill>
        <p:spPr/>
      </p:pic>
      <p:pic>
        <p:nvPicPr>
          <p:cNvPr id="73" name="Picture Placeholder 72">
            <a:extLst>
              <a:ext uri="{FF2B5EF4-FFF2-40B4-BE49-F238E27FC236}">
                <a16:creationId xmlns:a16="http://schemas.microsoft.com/office/drawing/2014/main" id="{6D12DF5F-8C6B-9E29-0FE9-62F9619505E9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4"/>
          <a:srcRect l="5669" r="5669"/>
          <a:stretch>
            <a:fillRect/>
          </a:stretch>
        </p:blipFill>
        <p:spPr/>
      </p:pic>
      <p:pic>
        <p:nvPicPr>
          <p:cNvPr id="71" name="Picture Placeholder 70">
            <a:extLst>
              <a:ext uri="{FF2B5EF4-FFF2-40B4-BE49-F238E27FC236}">
                <a16:creationId xmlns:a16="http://schemas.microsoft.com/office/drawing/2014/main" id="{4BED6A63-E4F6-D217-64A9-90CDF36AC5A9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5"/>
          <a:srcRect l="16650" r="166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31" y="350757"/>
            <a:ext cx="5117162" cy="596794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91309" y="1365632"/>
            <a:ext cx="5151651" cy="5217413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/>
              <a:t>‘A Cross-Country Region-wise Analysis’ - </a:t>
            </a:r>
          </a:p>
          <a:p>
            <a:pPr lvl="1" algn="just"/>
            <a:r>
              <a:rPr lang="en-US" sz="1800" dirty="0"/>
              <a:t>compares</a:t>
            </a:r>
          </a:p>
          <a:p>
            <a:pPr lvl="1" algn="just"/>
            <a:r>
              <a:rPr lang="en-US" sz="1800" dirty="0"/>
              <a:t>analyzes</a:t>
            </a:r>
          </a:p>
          <a:p>
            <a:pPr lvl="1" algn="just"/>
            <a:r>
              <a:rPr lang="en-US" sz="1800" dirty="0"/>
              <a:t>draws insights from data across multiple countries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By doing this we are identifying</a:t>
            </a:r>
          </a:p>
          <a:p>
            <a:pPr marL="1028700" lvl="1" indent="-342900" algn="just"/>
            <a:r>
              <a:rPr lang="en-US" sz="1800" dirty="0"/>
              <a:t> similarities, </a:t>
            </a:r>
          </a:p>
          <a:p>
            <a:pPr marL="1028700" lvl="1" indent="-342900" algn="just"/>
            <a:r>
              <a:rPr lang="en-US" sz="1800" dirty="0"/>
              <a:t>differences in adolescent delinquency.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/>
              <a:t>Highlighting problematic behaviors exhibited by adolescents, such as </a:t>
            </a:r>
          </a:p>
          <a:p>
            <a:pPr marL="971550" lvl="1" indent="-285750" algn="just"/>
            <a:r>
              <a:rPr lang="en-US" sz="1800" dirty="0"/>
              <a:t>engaging in minor criminal activities, </a:t>
            </a:r>
          </a:p>
          <a:p>
            <a:pPr marL="971550" lvl="1" indent="-285750" algn="just"/>
            <a:r>
              <a:rPr lang="en-US" sz="1800" dirty="0"/>
              <a:t>violating social norms, and </a:t>
            </a:r>
          </a:p>
          <a:p>
            <a:pPr marL="971550" lvl="1" indent="-285750" algn="just"/>
            <a:r>
              <a:rPr lang="en-US" sz="1800" dirty="0"/>
              <a:t>engaging in risky behaviors.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11222E1B-4A16-3031-AB63-E141A54CA8DA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20111" r="20111"/>
          <a:stretch>
            <a:fillRect/>
          </a:stretch>
        </p:blipFill>
        <p:spPr/>
      </p:pic>
      <p:sp>
        <p:nvSpPr>
          <p:cNvPr id="2" name="Title 4">
            <a:extLst>
              <a:ext uri="{FF2B5EF4-FFF2-40B4-BE49-F238E27FC236}">
                <a16:creationId xmlns:a16="http://schemas.microsoft.com/office/drawing/2014/main" id="{FDFEE60A-0D80-E57F-271C-0A98E6B1CBCD}"/>
              </a:ext>
            </a:extLst>
          </p:cNvPr>
          <p:cNvSpPr txBox="1">
            <a:spLocks/>
          </p:cNvSpPr>
          <p:nvPr/>
        </p:nvSpPr>
        <p:spPr>
          <a:xfrm>
            <a:off x="232531" y="947551"/>
            <a:ext cx="5117162" cy="3766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Why did we choose this title ?</a:t>
            </a:r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09BE-23EE-E07F-4EDE-F6C2BB1B6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102" y="500335"/>
            <a:ext cx="10889796" cy="606794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3E4E66-1AB7-6741-DB77-8FFCE8F82E27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7D4DEC-70AE-743B-1EC3-0CF50EB85B1A}"/>
              </a:ext>
            </a:extLst>
          </p:cNvPr>
          <p:cNvSpPr txBox="1"/>
          <p:nvPr/>
        </p:nvSpPr>
        <p:spPr>
          <a:xfrm>
            <a:off x="651102" y="1440539"/>
            <a:ext cx="11376611" cy="4372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/>
              <a:t>Journal Title:</a:t>
            </a:r>
            <a:r>
              <a:rPr lang="en-US" sz="2000" dirty="0"/>
              <a:t> Self-reported youth delinquency in Europe and beyond: First results of the Second International  Self-Report Delinquency Study in the context of police and victimization data. 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rgbClr val="000000"/>
              </a:solidFill>
            </a:endParaRPr>
          </a:p>
          <a:p>
            <a:r>
              <a:rPr lang="en-US" b="1" dirty="0" err="1"/>
              <a:t>Link:</a:t>
            </a:r>
            <a:r>
              <a:rPr lang="en-US" i="1" u="sng" dirty="0" err="1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i="1" u="sng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://journals.sagepub.com/doi/pdf/10.1177/1477370809358018?casa_token=jnj1jU5vmeoAAAAA:PkTIpHEkwSB5vzjvQrzo2GNPVhdLYBqAsghuEEl1ySSltEAWA0_zAJkwactI7CUeEpqiyWH0F74</a:t>
            </a:r>
            <a:r>
              <a:rPr lang="en-US" i="1" u="sng" dirty="0">
                <a:solidFill>
                  <a:schemeClr val="accent1"/>
                </a:solidFill>
              </a:rPr>
              <a:t> </a:t>
            </a:r>
            <a:endParaRPr lang="en-US" sz="2000" dirty="0">
              <a:solidFill>
                <a:schemeClr val="accent1"/>
              </a:solidFill>
            </a:endParaRPr>
          </a:p>
          <a:p>
            <a:endParaRPr lang="en-US" sz="2000" i="0" u="none" strike="noStrike" dirty="0">
              <a:solidFill>
                <a:srgbClr val="000000"/>
              </a:solidFill>
              <a:effectLst/>
            </a:endParaRPr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This paper explains:</a:t>
            </a: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Country wise analysis on different types of delinquent behaviors.</a:t>
            </a: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Country cluster analysis of factors effecting delinquency.</a:t>
            </a:r>
          </a:p>
          <a:p>
            <a:pPr marL="742950" lvl="1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Gains a perspective on the issue through various socio economic contexts.</a:t>
            </a:r>
          </a:p>
          <a:p>
            <a:pPr lvl="1" algn="just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09881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520E98B6-7B33-8FD4-A662-31DD4B85E22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675693" y="2799762"/>
            <a:ext cx="6297107" cy="2872200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dirty="0"/>
              <a:t>Delinquent Behaviors Across Different Countries with Gender Division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dirty="0"/>
              <a:t>Number of Delinquents In Each Age Group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dirty="0"/>
              <a:t>Factors Affecting Delinquents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dirty="0"/>
              <a:t>Observations For Different Delinquent Behavior Categories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dirty="0"/>
              <a:t>Impact of Socio-Economic Factors on Delinquency</a:t>
            </a:r>
          </a:p>
          <a:p>
            <a:pPr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60" name="Title 59">
            <a:extLst>
              <a:ext uri="{FF2B5EF4-FFF2-40B4-BE49-F238E27FC236}">
                <a16:creationId xmlns:a16="http://schemas.microsoft.com/office/drawing/2014/main" id="{0031CE36-F77D-3964-C169-771DBA49D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4740" y="1106416"/>
            <a:ext cx="6599429" cy="1325563"/>
          </a:xfrm>
        </p:spPr>
        <p:txBody>
          <a:bodyPr/>
          <a:lstStyle/>
          <a:p>
            <a:r>
              <a:rPr lang="en-US" dirty="0"/>
              <a:t>Areas of focus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243AAE-D428-CAAE-DCAF-0266FEEEAC70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35A86D16-87B7-9523-5774-F8813018808B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17041" r="17041"/>
          <a:stretch>
            <a:fillRect/>
          </a:stretch>
        </p:blipFill>
        <p:spPr>
          <a:xfrm>
            <a:off x="1788170" y="2356666"/>
            <a:ext cx="1886360" cy="2144668"/>
          </a:xfrm>
        </p:spPr>
      </p:pic>
    </p:spTree>
    <p:extLst>
      <p:ext uri="{BB962C8B-B14F-4D97-AF65-F5344CB8AC3E}">
        <p14:creationId xmlns:p14="http://schemas.microsoft.com/office/powerpoint/2010/main" val="41821480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uiExpand="1" build="allAtOnce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>
            <a:extLst>
              <a:ext uri="{FF2B5EF4-FFF2-40B4-BE49-F238E27FC236}">
                <a16:creationId xmlns:a16="http://schemas.microsoft.com/office/drawing/2014/main" id="{478CB64C-71AF-6B72-8069-000DD2505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377164"/>
            <a:ext cx="11280021" cy="640931"/>
          </a:xfrm>
        </p:spPr>
        <p:txBody>
          <a:bodyPr/>
          <a:lstStyle/>
          <a:p>
            <a:r>
              <a:rPr lang="en-US" sz="2800" dirty="0"/>
              <a:t>1. Delinquent Behaviors Across Different Countries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C7183-3EBB-B8D1-A66D-964D3C3A7DA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6</a:t>
            </a:fld>
            <a:endParaRPr lang="en-US" altLang="zh-CN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0A2F36-A5FC-5B9C-ECC0-0E9B985DD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0" y="996884"/>
            <a:ext cx="11187055" cy="5221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02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>
            <a:extLst>
              <a:ext uri="{FF2B5EF4-FFF2-40B4-BE49-F238E27FC236}">
                <a16:creationId xmlns:a16="http://schemas.microsoft.com/office/drawing/2014/main" id="{478CB64C-71AF-6B72-8069-000DD2505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683" y="377164"/>
            <a:ext cx="12022318" cy="640931"/>
          </a:xfrm>
        </p:spPr>
        <p:txBody>
          <a:bodyPr/>
          <a:lstStyle/>
          <a:p>
            <a:r>
              <a:rPr lang="en-US" sz="2800" dirty="0"/>
              <a:t>Delinquent Behaviors Across Different Countries ..Contd.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C7183-3EBB-B8D1-A66D-964D3C3A7DA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7</a:t>
            </a:fld>
            <a:endParaRPr lang="en-US" altLang="zh-CN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4217FB-8810-FCC5-19A8-5B6D3D818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329" y="876781"/>
            <a:ext cx="9676840" cy="570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61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96FE97-5E27-FC36-5E3A-511A31E6C78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271609" y="1065229"/>
            <a:ext cx="5162709" cy="154263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MARKS: AREA</a:t>
            </a:r>
          </a:p>
          <a:p>
            <a:pPr>
              <a:spcBef>
                <a:spcPts val="0"/>
              </a:spcBef>
            </a:pPr>
            <a:r>
              <a:rPr lang="en-US" dirty="0"/>
              <a:t>CHANNEL : </a:t>
            </a:r>
          </a:p>
          <a:p>
            <a:pPr>
              <a:spcBef>
                <a:spcPts val="0"/>
              </a:spcBef>
            </a:pPr>
            <a:r>
              <a:rPr lang="en-US" dirty="0"/>
              <a:t>	1. LOCATION</a:t>
            </a:r>
          </a:p>
          <a:p>
            <a:pPr>
              <a:spcBef>
                <a:spcPts val="0"/>
              </a:spcBef>
            </a:pPr>
            <a:r>
              <a:rPr lang="en-US" dirty="0"/>
              <a:t>	2. COLOR</a:t>
            </a:r>
          </a:p>
          <a:p>
            <a:pPr>
              <a:spcBef>
                <a:spcPts val="0"/>
              </a:spcBef>
            </a:pPr>
            <a:r>
              <a:rPr lang="en-US" dirty="0"/>
              <a:t>	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C774673-50D8-2D6F-C339-6E4B0A126B0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71607" y="2841966"/>
            <a:ext cx="5767179" cy="420683"/>
          </a:xfrm>
        </p:spPr>
        <p:txBody>
          <a:bodyPr/>
          <a:lstStyle/>
          <a:p>
            <a:r>
              <a:rPr lang="en-US" dirty="0"/>
              <a:t>WHY DID WE CHOOSE THESE MARKS AND CHANNELS?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E02E0C-26E8-8160-D35F-2398015C051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EB5763E-8BC0-F6C3-3814-6649A828C00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8" y="3419684"/>
            <a:ext cx="6144252" cy="1177789"/>
          </a:xfrm>
        </p:spPr>
        <p:txBody>
          <a:bodyPr/>
          <a:lstStyle/>
          <a:p>
            <a:r>
              <a:rPr lang="en-US" dirty="0"/>
              <a:t>Marks: Area - Delinquency percentage for each country in Geospatial data</a:t>
            </a:r>
          </a:p>
          <a:p>
            <a:r>
              <a:rPr lang="en-US" dirty="0"/>
              <a:t>Channels: Color- Red and used a Sequential Colormap to show high to low delinquency per country(position).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78180D0-1AB6-8416-0EB1-10648E1A605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Comparing level of Delinquent behavior</a:t>
            </a:r>
          </a:p>
          <a:p>
            <a:r>
              <a:rPr lang="en-US" dirty="0"/>
              <a:t>Gender difference by labels</a:t>
            </a:r>
          </a:p>
          <a:p>
            <a:r>
              <a:rPr lang="en-US" dirty="0"/>
              <a:t>Trends in delinquency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951" y="330279"/>
            <a:ext cx="4214033" cy="2277580"/>
          </a:xfrm>
        </p:spPr>
        <p:txBody>
          <a:bodyPr/>
          <a:lstStyle/>
          <a:p>
            <a:r>
              <a:rPr lang="en-US" dirty="0"/>
              <a:t>VISUALIZATION-1</a:t>
            </a:r>
            <a:br>
              <a:rPr lang="en-US" dirty="0"/>
            </a:br>
            <a:r>
              <a:rPr lang="en-US" dirty="0"/>
              <a:t>DETAIL</a:t>
            </a:r>
          </a:p>
        </p:txBody>
      </p:sp>
      <p:pic>
        <p:nvPicPr>
          <p:cNvPr id="192" name="Picture Placeholder 191" descr="Abacus with solid fill">
            <a:extLst>
              <a:ext uri="{FF2B5EF4-FFF2-40B4-BE49-F238E27FC236}">
                <a16:creationId xmlns:a16="http://schemas.microsoft.com/office/drawing/2014/main" id="{03D5E3D1-D423-EF5A-EE43-00CF1BD7FF63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182" r="5182"/>
          <a:stretch>
            <a:fillRect/>
          </a:stretch>
        </p:blipFill>
        <p:spPr/>
      </p:pic>
      <p:pic>
        <p:nvPicPr>
          <p:cNvPr id="194" name="Picture Placeholder 193" descr="Bar graph with upward trend with solid fill">
            <a:extLst>
              <a:ext uri="{FF2B5EF4-FFF2-40B4-BE49-F238E27FC236}">
                <a16:creationId xmlns:a16="http://schemas.microsoft.com/office/drawing/2014/main" id="{FAB9DE8A-4935-A3E0-0122-F76CDEAC29D1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661" r="2661"/>
          <a:stretch>
            <a:fillRect/>
          </a:stretch>
        </p:blipFill>
        <p:spPr>
          <a:xfrm>
            <a:off x="4714069" y="2754721"/>
            <a:ext cx="536270" cy="565882"/>
          </a:xfrm>
        </p:spPr>
      </p:pic>
      <p:pic>
        <p:nvPicPr>
          <p:cNvPr id="196" name="Picture Placeholder 195" descr="Link with solid fill">
            <a:extLst>
              <a:ext uri="{FF2B5EF4-FFF2-40B4-BE49-F238E27FC236}">
                <a16:creationId xmlns:a16="http://schemas.microsoft.com/office/drawing/2014/main" id="{B21D7164-3991-2960-0F80-CB302359CD8D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528" r="2528"/>
          <a:stretch>
            <a:fillRect/>
          </a:stretch>
        </p:blipFill>
        <p:spPr>
          <a:xfrm>
            <a:off x="4705680" y="4525231"/>
            <a:ext cx="536270" cy="56588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6C503-BABC-632E-06CA-12C8474920EB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1972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allAtOnce"/>
      <p:bldP spid="11" grpId="0" build="p"/>
      <p:bldP spid="12" grpId="0" build="p"/>
      <p:bldP spid="13" grpId="0" build="allAtOnce"/>
      <p:bldP spid="14" grpId="0" build="allAtOnce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>
            <a:extLst>
              <a:ext uri="{FF2B5EF4-FFF2-40B4-BE49-F238E27FC236}">
                <a16:creationId xmlns:a16="http://schemas.microsoft.com/office/drawing/2014/main" id="{478CB64C-71AF-6B72-8069-000DD2505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377164"/>
            <a:ext cx="10889796" cy="650358"/>
          </a:xfrm>
        </p:spPr>
        <p:txBody>
          <a:bodyPr/>
          <a:lstStyle/>
          <a:p>
            <a:r>
              <a:rPr lang="en-US" sz="3600" dirty="0"/>
              <a:t>2. Number of Delinquents In Each Age Group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C7183-3EBB-B8D1-A66D-964D3C3A7DA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9</a:t>
            </a:fld>
            <a:endParaRPr lang="en-US" altLang="zh-CN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75B386-CB33-A58E-FF4C-A5D311F33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28" y="1196229"/>
            <a:ext cx="11470640" cy="494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0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1680</TotalTime>
  <Words>1183</Words>
  <Application>Microsoft Office PowerPoint</Application>
  <PresentationFormat>Widescreen</PresentationFormat>
  <Paragraphs>190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DengXian</vt:lpstr>
      <vt:lpstr>Abadi</vt:lpstr>
      <vt:lpstr>Arial</vt:lpstr>
      <vt:lpstr>Calibri</vt:lpstr>
      <vt:lpstr>Posterama Text Black</vt:lpstr>
      <vt:lpstr>Posterama Text SemiBold</vt:lpstr>
      <vt:lpstr>Wingdings</vt:lpstr>
      <vt:lpstr>Office 主题​​</vt:lpstr>
      <vt:lpstr>A Cross-Country Region-wise Analysis of Adolescent Delinquency</vt:lpstr>
      <vt:lpstr>Agenda</vt:lpstr>
      <vt:lpstr>Motivation</vt:lpstr>
      <vt:lpstr>Literature review</vt:lpstr>
      <vt:lpstr>Areas of focus</vt:lpstr>
      <vt:lpstr>1. Delinquent Behaviors Across Different Countries  </vt:lpstr>
      <vt:lpstr>Delinquent Behaviors Across Different Countries ..Contd.  </vt:lpstr>
      <vt:lpstr>VISUALIZATION-1 DETAIL</vt:lpstr>
      <vt:lpstr>2. Number of Delinquents In Each Age Group </vt:lpstr>
      <vt:lpstr>VISUALIZATION-2 DETAIL</vt:lpstr>
      <vt:lpstr>3. Factors Affecting Delinquents </vt:lpstr>
      <vt:lpstr>VISUALIZATION-3 DETAIL</vt:lpstr>
      <vt:lpstr>4. Observations For Different Delinquent Behavior Categories  </vt:lpstr>
      <vt:lpstr>VISUALIZATION-4 DETAIL</vt:lpstr>
      <vt:lpstr>5. Impact of Socio-Economic Factors on Delinquency </vt:lpstr>
      <vt:lpstr>VISUALIZATION-5 DETAIL</vt:lpstr>
      <vt:lpstr>Arrangement</vt:lpstr>
      <vt:lpstr>Arrangement- Contd.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Adolescent Delinquency in a Cross-Cultural Context</dc:title>
  <dc:creator>Sweekruthi Balivada</dc:creator>
  <cp:lastModifiedBy>Sweekruthi Balivada</cp:lastModifiedBy>
  <cp:revision>2</cp:revision>
  <dcterms:created xsi:type="dcterms:W3CDTF">2023-04-30T02:00:01Z</dcterms:created>
  <dcterms:modified xsi:type="dcterms:W3CDTF">2023-05-10T04:36:28Z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